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78" r:id="rId2"/>
    <p:sldId id="318" r:id="rId3"/>
    <p:sldId id="323" r:id="rId4"/>
    <p:sldId id="329" r:id="rId5"/>
    <p:sldId id="379" r:id="rId6"/>
    <p:sldId id="380" r:id="rId7"/>
    <p:sldId id="381" r:id="rId8"/>
    <p:sldId id="382" r:id="rId9"/>
    <p:sldId id="383" r:id="rId10"/>
    <p:sldId id="385" r:id="rId11"/>
    <p:sldId id="389" r:id="rId12"/>
    <p:sldId id="387" r:id="rId13"/>
    <p:sldId id="388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8" autoAdjust="0"/>
    <p:restoredTop sz="88412" autoAdjust="0"/>
  </p:normalViewPr>
  <p:slideViewPr>
    <p:cSldViewPr>
      <p:cViewPr varScale="1">
        <p:scale>
          <a:sx n="66" d="100"/>
          <a:sy n="66" d="100"/>
        </p:scale>
        <p:origin x="619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B017D6B-CF37-4BD0-A32F-DE3CD1B5FF36}" type="datetimeFigureOut">
              <a:rPr lang="en-US"/>
              <a:pPr>
                <a:defRPr/>
              </a:pPr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EDA422E-5AFB-4D73-8C75-D066AF0F8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156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4F51F2C0-F8BA-4751-BB63-383B7B9F6529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4652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D42D4-92B6-4C4F-93F4-19F7E00C00BA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95F71-746F-4C4E-AB70-97C79659C86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805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C6146-3D6C-43C2-A040-8ED7CF828FC2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2E3CD-AF88-4968-AC3C-9934036715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3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9A319E-7844-4E0A-BDEC-4D91C7ACAA13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4995D4-684D-4361-A513-87E3803B96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2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A6E90-902B-41A5-ACA6-5992BCBAB7E7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19B19A-83FC-4661-A788-35DC74A1BA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1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B9358-535D-443A-83DD-90F586A77758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F7439D-E188-43E5-8E46-2708D1CD1F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86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652D9-3747-4541-8213-D750AB7A1FC7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A82D6-A95A-4ECD-9D13-0F6D5EC03A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33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B73F0-90A7-4204-A82D-C486057EC6FA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5EF64-684F-45E7-81DA-D5A77B4B11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1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50928-0A95-4ADE-B8EA-932E27B96AD5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679240-2A9B-4833-AD6C-05069AEA9F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05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6B6EC-B42D-407B-B74C-151F5DD9ECB0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A9C7FE-5B84-4FF0-9CC8-B841881F56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7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294A6-3B8B-4C1C-B413-583C52532268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A6672-A3C5-4EFC-8988-568D58A7BD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6EBDE-234C-4E7A-9B8D-B66491FC6A12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EBA96-5E37-4527-B5BD-BB4F290BB2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1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6093B07-BA8D-4C82-8D06-98FA424143E4}" type="datetimeFigureOut">
              <a:rPr lang="en-US"/>
              <a:pPr>
                <a:defRPr/>
              </a:pPr>
              <a:t>6/16/2016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27CAE66-95DF-40A6-AF5E-A6CB5B57BD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4"/>
          <p:cNvSpPr>
            <a:spLocks noGrp="1"/>
          </p:cNvSpPr>
          <p:nvPr>
            <p:ph type="ctrTitle"/>
          </p:nvPr>
        </p:nvSpPr>
        <p:spPr>
          <a:xfrm>
            <a:off x="685800" y="914400"/>
            <a:ext cx="7772400" cy="2667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/>
              <a:t>MRI Intro</a:t>
            </a:r>
          </a:p>
        </p:txBody>
      </p:sp>
      <p:pic>
        <p:nvPicPr>
          <p:cNvPr id="13314" name="Picture 2" descr="http://physweb.bgu.ac.il/EVENTS/symposium2011/bg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724400"/>
            <a:ext cx="1711419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pPr rtl="1" eaLnBrk="1" hangingPunct="1">
              <a:defRPr/>
            </a:pPr>
            <a:r>
              <a:rPr lang="en-US" sz="4800" dirty="0" smtClean="0">
                <a:solidFill>
                  <a:schemeClr val="bg1"/>
                </a:solidFill>
                <a:cs typeface="+mn-cs"/>
              </a:rPr>
              <a:t>scan/volume</a:t>
            </a:r>
            <a:r>
              <a:rPr lang="he-IL" sz="4800" dirty="0" smtClean="0">
                <a:solidFill>
                  <a:schemeClr val="bg1"/>
                </a:solidFill>
                <a:cs typeface="+mn-cs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cs typeface="+mn-cs"/>
              </a:rPr>
              <a:t>fMRI</a:t>
            </a:r>
            <a:endParaRPr lang="en-US" sz="4800" dirty="0" smtClean="0">
              <a:solidFill>
                <a:schemeClr val="bg1"/>
              </a:solidFill>
              <a:cs typeface="+mn-cs"/>
            </a:endParaRPr>
          </a:p>
        </p:txBody>
      </p:sp>
      <p:pic>
        <p:nvPicPr>
          <p:cNvPr id="23555" name="Picture 7" descr="EPI_Sli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55675"/>
            <a:ext cx="7924800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56" name="Group 19"/>
          <p:cNvGrpSpPr>
            <a:grpSpLocks/>
          </p:cNvGrpSpPr>
          <p:nvPr/>
        </p:nvGrpSpPr>
        <p:grpSpPr bwMode="auto">
          <a:xfrm>
            <a:off x="8153400" y="2009775"/>
            <a:ext cx="1071563" cy="962025"/>
            <a:chOff x="8130468" y="1371600"/>
            <a:chExt cx="1071976" cy="962799"/>
          </a:xfrm>
        </p:grpSpPr>
        <p:grpSp>
          <p:nvGrpSpPr>
            <p:cNvPr id="23559" name="Group 14"/>
            <p:cNvGrpSpPr>
              <a:grpSpLocks/>
            </p:cNvGrpSpPr>
            <p:nvPr/>
          </p:nvGrpSpPr>
          <p:grpSpPr bwMode="auto">
            <a:xfrm>
              <a:off x="8382000" y="1600200"/>
              <a:ext cx="533400" cy="533400"/>
              <a:chOff x="8569912" y="1600994"/>
              <a:chExt cx="533400" cy="533400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rot="5400000" flipH="1" flipV="1">
                <a:off x="8571573" y="1867299"/>
                <a:ext cx="533829" cy="15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10800000">
                <a:off x="8569302" y="1869682"/>
                <a:ext cx="533606" cy="158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560" name="TextBox 15"/>
            <p:cNvSpPr txBox="1">
              <a:spLocks noChangeArrowheads="1"/>
            </p:cNvSpPr>
            <p:nvPr/>
          </p:nvSpPr>
          <p:spPr bwMode="auto">
            <a:xfrm>
              <a:off x="8130468" y="1717088"/>
              <a:ext cx="304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R</a:t>
              </a:r>
            </a:p>
          </p:txBody>
        </p:sp>
        <p:sp>
          <p:nvSpPr>
            <p:cNvPr id="23561" name="TextBox 16"/>
            <p:cNvSpPr txBox="1">
              <a:spLocks noChangeArrowheads="1"/>
            </p:cNvSpPr>
            <p:nvPr/>
          </p:nvSpPr>
          <p:spPr bwMode="auto">
            <a:xfrm>
              <a:off x="8897644" y="1717088"/>
              <a:ext cx="3048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L</a:t>
              </a:r>
            </a:p>
          </p:txBody>
        </p:sp>
        <p:sp>
          <p:nvSpPr>
            <p:cNvPr id="23562" name="TextBox 17"/>
            <p:cNvSpPr txBox="1">
              <a:spLocks noChangeArrowheads="1"/>
            </p:cNvSpPr>
            <p:nvPr/>
          </p:nvSpPr>
          <p:spPr bwMode="auto">
            <a:xfrm>
              <a:off x="8382000" y="1371600"/>
              <a:ext cx="6096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Front</a:t>
              </a:r>
            </a:p>
          </p:txBody>
        </p:sp>
        <p:sp>
          <p:nvSpPr>
            <p:cNvPr id="23563" name="TextBox 18"/>
            <p:cNvSpPr txBox="1">
              <a:spLocks noChangeArrowheads="1"/>
            </p:cNvSpPr>
            <p:nvPr/>
          </p:nvSpPr>
          <p:spPr bwMode="auto">
            <a:xfrm>
              <a:off x="8382000" y="2057400"/>
              <a:ext cx="6096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>
                  <a:solidFill>
                    <a:schemeClr val="bg1"/>
                  </a:solidFill>
                  <a:latin typeface="Arial" panose="020B0604020202020204" pitchFamily="34" charset="0"/>
                </a:rPr>
                <a:t>Back</a:t>
              </a:r>
            </a:p>
          </p:txBody>
        </p:sp>
      </p:grpSp>
      <p:pic>
        <p:nvPicPr>
          <p:cNvPr id="23557" name="Picture 20" descr="slice alignme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5076825"/>
            <a:ext cx="16287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Box 14"/>
          <p:cNvSpPr txBox="1">
            <a:spLocks noChangeArrowheads="1"/>
          </p:cNvSpPr>
          <p:nvPr/>
        </p:nvSpPr>
        <p:spPr bwMode="auto">
          <a:xfrm>
            <a:off x="2362200" y="6248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he-IL" altLang="en-US" sz="2800">
                <a:solidFill>
                  <a:schemeClr val="bg1"/>
                </a:solidFill>
                <a:latin typeface="Arial" panose="020B0604020202020204" pitchFamily="34" charset="0"/>
              </a:rPr>
              <a:t>24</a:t>
            </a:r>
            <a:r>
              <a:rPr lang="en-US" altLang="en-US" sz="2800">
                <a:solidFill>
                  <a:schemeClr val="bg1"/>
                </a:solidFill>
                <a:latin typeface="Arial" panose="020B0604020202020204" pitchFamily="34" charset="0"/>
              </a:rPr>
              <a:t> slices every 1.5 seconds</a:t>
            </a:r>
            <a:endParaRPr lang="en-US" altLang="en-US" sz="2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2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685800" y="228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4800" dirty="0" smtClean="0">
                <a:latin typeface="+mj-lt"/>
                <a:ea typeface="+mj-ea"/>
                <a:cs typeface="+mn-cs"/>
              </a:rPr>
              <a:t>Modelling the experiment</a:t>
            </a:r>
            <a:endParaRPr lang="en-US" sz="4800" dirty="0">
              <a:latin typeface="+mj-lt"/>
              <a:ea typeface="+mj-ea"/>
              <a:cs typeface="+mn-cs"/>
            </a:endParaRP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" r="20764"/>
          <a:stretch>
            <a:fillRect/>
          </a:stretch>
        </p:blipFill>
        <p:spPr bwMode="auto">
          <a:xfrm>
            <a:off x="2401888" y="1905000"/>
            <a:ext cx="630872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9"/>
          <p:cNvSpPr txBox="1">
            <a:spLocks noChangeArrowheads="1"/>
          </p:cNvSpPr>
          <p:nvPr/>
        </p:nvSpPr>
        <p:spPr bwMode="auto">
          <a:xfrm>
            <a:off x="544513" y="2381250"/>
            <a:ext cx="19764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Stimulus or experiment structure</a:t>
            </a:r>
          </a:p>
        </p:txBody>
      </p:sp>
      <p:pic>
        <p:nvPicPr>
          <p:cNvPr id="2048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/>
          <a:stretch>
            <a:fillRect/>
          </a:stretch>
        </p:blipFill>
        <p:spPr bwMode="auto">
          <a:xfrm>
            <a:off x="2422525" y="5257800"/>
            <a:ext cx="39846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28487"/>
          <a:stretch>
            <a:fillRect/>
          </a:stretch>
        </p:blipFill>
        <p:spPr bwMode="auto">
          <a:xfrm>
            <a:off x="6359525" y="5256213"/>
            <a:ext cx="24860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TextBox 10"/>
          <p:cNvSpPr txBox="1">
            <a:spLocks noChangeArrowheads="1"/>
          </p:cNvSpPr>
          <p:nvPr/>
        </p:nvSpPr>
        <p:spPr bwMode="auto">
          <a:xfrm>
            <a:off x="539750" y="5646738"/>
            <a:ext cx="2286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Model of hemodynamics</a:t>
            </a:r>
          </a:p>
        </p:txBody>
      </p:sp>
      <p:sp>
        <p:nvSpPr>
          <p:cNvPr id="12" name="Curved Right Arrow 11"/>
          <p:cNvSpPr/>
          <p:nvPr/>
        </p:nvSpPr>
        <p:spPr>
          <a:xfrm>
            <a:off x="152400" y="2895600"/>
            <a:ext cx="387350" cy="3124200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9" r="57159"/>
          <a:stretch/>
        </p:blipFill>
        <p:spPr bwMode="auto">
          <a:xfrm>
            <a:off x="5334000" y="3911600"/>
            <a:ext cx="128016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2057400" y="4244123"/>
            <a:ext cx="3652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smtClean="0">
                <a:latin typeface="Arial" panose="020B0604020202020204" pitchFamily="34" charset="0"/>
              </a:rPr>
              <a:t>Convolution with HRF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4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533400" y="2286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4800" dirty="0">
                <a:latin typeface="+mj-lt"/>
                <a:ea typeface="+mj-ea"/>
                <a:cs typeface="+mn-cs"/>
              </a:rPr>
              <a:t>Correlation</a:t>
            </a:r>
          </a:p>
        </p:txBody>
      </p:sp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533400" y="1143000"/>
            <a:ext cx="792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Where in the brain was there </a:t>
            </a:r>
            <a:r>
              <a:rPr lang="en-US" altLang="en-US" sz="2400" dirty="0" smtClean="0">
                <a:latin typeface="Arial" panose="020B0604020202020204" pitchFamily="34" charset="0"/>
              </a:rPr>
              <a:t>similar activity? </a:t>
            </a:r>
            <a:endParaRPr lang="en-US" altLang="en-US" sz="2400" b="1" dirty="0">
              <a:latin typeface="Arial" panose="020B0604020202020204" pitchFamily="34" charset="0"/>
            </a:endParaRPr>
          </a:p>
        </p:txBody>
      </p:sp>
      <p:grpSp>
        <p:nvGrpSpPr>
          <p:cNvPr id="21508" name="Group 10"/>
          <p:cNvGrpSpPr>
            <a:grpSpLocks/>
          </p:cNvGrpSpPr>
          <p:nvPr/>
        </p:nvGrpSpPr>
        <p:grpSpPr bwMode="auto">
          <a:xfrm>
            <a:off x="2514600" y="5334000"/>
            <a:ext cx="6423025" cy="915988"/>
            <a:chOff x="815543" y="5332440"/>
            <a:chExt cx="6423457" cy="915960"/>
          </a:xfrm>
        </p:grpSpPr>
        <p:pic>
          <p:nvPicPr>
            <p:cNvPr id="21513" name="Picture 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4"/>
            <a:stretch>
              <a:fillRect/>
            </a:stretch>
          </p:blipFill>
          <p:spPr bwMode="auto">
            <a:xfrm>
              <a:off x="815543" y="5333220"/>
              <a:ext cx="3985057" cy="91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4" name="Picture 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7" r="28487"/>
            <a:stretch>
              <a:fillRect/>
            </a:stretch>
          </p:blipFill>
          <p:spPr bwMode="auto">
            <a:xfrm>
              <a:off x="4752394" y="5332440"/>
              <a:ext cx="2486606" cy="91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0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19400"/>
            <a:ext cx="26574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286000" y="3962400"/>
            <a:ext cx="76200" cy="76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62200" y="4038600"/>
            <a:ext cx="9144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29000"/>
            <a:ext cx="47625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17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533400" y="2286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defRPr/>
            </a:pPr>
            <a:r>
              <a:rPr lang="en-US" sz="4800" dirty="0">
                <a:latin typeface="+mj-lt"/>
                <a:ea typeface="+mj-ea"/>
                <a:cs typeface="+mn-cs"/>
              </a:rPr>
              <a:t>Correlation </a:t>
            </a:r>
            <a:r>
              <a:rPr lang="en-US" sz="4800" dirty="0" smtClean="0">
                <a:latin typeface="+mj-lt"/>
                <a:ea typeface="+mj-ea"/>
                <a:cs typeface="+mn-cs"/>
              </a:rPr>
              <a:t>maps - localization</a:t>
            </a:r>
            <a:endParaRPr lang="en-US" sz="4800" dirty="0">
              <a:latin typeface="+mj-lt"/>
              <a:ea typeface="+mj-ea"/>
              <a:cs typeface="+mn-cs"/>
            </a:endParaRPr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533400" y="1066800"/>
            <a:ext cx="792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Paint the voxels according to the correlation level</a:t>
            </a:r>
            <a:endParaRPr lang="en-US" altLang="en-US" sz="2400" b="1">
              <a:latin typeface="Arial" panose="020B0604020202020204" pitchFamily="34" charset="0"/>
            </a:endParaRPr>
          </a:p>
        </p:txBody>
      </p: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7" y="1757363"/>
            <a:ext cx="47974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59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 rtl="1" eaLnBrk="1" hangingPunct="1">
              <a:defRPr/>
            </a:pPr>
            <a:r>
              <a:rPr lang="en-US" sz="4000" dirty="0" smtClean="0">
                <a:cs typeface="+mn-cs"/>
              </a:rPr>
              <a:t>Magnetic resonance imaging (MRI)</a:t>
            </a:r>
          </a:p>
        </p:txBody>
      </p:sp>
      <p:pic>
        <p:nvPicPr>
          <p:cNvPr id="14339" name="Picture 2" descr="MRI Sc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219200"/>
            <a:ext cx="64785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RI_Scan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457200"/>
            <a:ext cx="8153400" cy="6115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 smtClean="0">
                <a:solidFill>
                  <a:schemeClr val="bg1"/>
                </a:solidFill>
                <a:cs typeface="+mn-cs"/>
              </a:rPr>
              <a:t>Anatomy - Separating tissues</a:t>
            </a:r>
          </a:p>
        </p:txBody>
      </p:sp>
      <p:pic>
        <p:nvPicPr>
          <p:cNvPr id="16387" name="Picture 30" descr="Slice_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71600"/>
            <a:ext cx="3492500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31" descr="Slice_T2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143000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TextBox 32"/>
          <p:cNvSpPr txBox="1">
            <a:spLocks noChangeArrowheads="1"/>
          </p:cNvSpPr>
          <p:nvPr/>
        </p:nvSpPr>
        <p:spPr bwMode="auto">
          <a:xfrm>
            <a:off x="762000" y="5638800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 eaLnBrk="1" hangingPunct="1"/>
            <a:r>
              <a:rPr lang="he-IL" sz="3200" dirty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6390" name="TextBox 33"/>
          <p:cNvSpPr txBox="1">
            <a:spLocks noChangeArrowheads="1"/>
          </p:cNvSpPr>
          <p:nvPr/>
        </p:nvSpPr>
        <p:spPr bwMode="auto">
          <a:xfrm>
            <a:off x="3886200" y="5638800"/>
            <a:ext cx="243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rtl="1" eaLnBrk="1" hangingPunct="1"/>
            <a:r>
              <a:rPr lang="he-IL" sz="3200">
                <a:solidFill>
                  <a:schemeClr val="bg1"/>
                </a:solidFill>
              </a:rPr>
              <a:t>2</a:t>
            </a:r>
            <a:r>
              <a:rPr lang="en-US" sz="3200">
                <a:solidFill>
                  <a:schemeClr val="bg1"/>
                </a:solidFill>
              </a:rPr>
              <a:t>T</a:t>
            </a:r>
          </a:p>
        </p:txBody>
      </p:sp>
      <p:pic>
        <p:nvPicPr>
          <p:cNvPr id="16391" name="Picture 6" descr="Slice_Angi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39" y="1143000"/>
            <a:ext cx="1131461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 smtClean="0">
                <a:cs typeface="+mn-cs"/>
              </a:rPr>
              <a:t>Neurovascular coupling</a:t>
            </a:r>
          </a:p>
        </p:txBody>
      </p:sp>
      <p:pic>
        <p:nvPicPr>
          <p:cNvPr id="17411" name="Picture 6" descr="Neurovascular Couplin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52513"/>
            <a:ext cx="6248400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6553200" y="6096000"/>
            <a:ext cx="236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Heeger et. al. 2002</a:t>
            </a:r>
          </a:p>
        </p:txBody>
      </p:sp>
    </p:spTree>
    <p:extLst>
      <p:ext uri="{BB962C8B-B14F-4D97-AF65-F5344CB8AC3E}">
        <p14:creationId xmlns:p14="http://schemas.microsoft.com/office/powerpoint/2010/main" val="31639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 err="1" smtClean="0">
                <a:solidFill>
                  <a:schemeClr val="bg1"/>
                </a:solidFill>
                <a:cs typeface="+mn-cs"/>
              </a:rPr>
              <a:t>Hemodynamics</a:t>
            </a:r>
            <a:endParaRPr lang="en-US" sz="4800" dirty="0" smtClean="0">
              <a:solidFill>
                <a:schemeClr val="bg1"/>
              </a:solidFill>
              <a:cs typeface="+mn-cs"/>
            </a:endParaRPr>
          </a:p>
        </p:txBody>
      </p:sp>
      <p:pic>
        <p:nvPicPr>
          <p:cNvPr id="18435" name="Picture 4" descr="Vascular_Syste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1295400"/>
            <a:ext cx="6880225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35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 smtClean="0">
                <a:solidFill>
                  <a:schemeClr val="bg1"/>
                </a:solidFill>
                <a:cs typeface="+mn-cs"/>
              </a:rPr>
              <a:t>Hemodynamic changes</a:t>
            </a:r>
          </a:p>
        </p:txBody>
      </p:sp>
      <p:sp>
        <p:nvSpPr>
          <p:cNvPr id="19459" name="TextBox 5"/>
          <p:cNvSpPr txBox="1">
            <a:spLocks noChangeArrowheads="1"/>
          </p:cNvSpPr>
          <p:nvPr/>
        </p:nvSpPr>
        <p:spPr bwMode="auto">
          <a:xfrm>
            <a:off x="6553200" y="6400800"/>
            <a:ext cx="2362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Heeger et. al. 2002</a:t>
            </a:r>
          </a:p>
        </p:txBody>
      </p:sp>
      <p:pic>
        <p:nvPicPr>
          <p:cNvPr id="19460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1143000"/>
            <a:ext cx="2595562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1219200" y="4114800"/>
            <a:ext cx="7315200" cy="158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62" name="TextBox 13"/>
          <p:cNvSpPr txBox="1">
            <a:spLocks noChangeArrowheads="1"/>
          </p:cNvSpPr>
          <p:nvPr/>
        </p:nvSpPr>
        <p:spPr bwMode="auto">
          <a:xfrm>
            <a:off x="7010400" y="4191000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Arial" panose="020B0604020202020204" pitchFamily="34" charset="0"/>
              </a:rPr>
              <a:t>Time</a:t>
            </a:r>
          </a:p>
        </p:txBody>
      </p:sp>
      <p:pic>
        <p:nvPicPr>
          <p:cNvPr id="194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4343400"/>
            <a:ext cx="5667375" cy="232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943600" y="3352800"/>
            <a:ext cx="76200" cy="762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946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43000"/>
            <a:ext cx="2595563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967163" y="3352800"/>
            <a:ext cx="76200" cy="762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946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2595563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985963" y="3352800"/>
            <a:ext cx="76200" cy="762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946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1143000"/>
            <a:ext cx="2595562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7848600" y="3352800"/>
            <a:ext cx="76200" cy="762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0" name="Straight Arrow Connector 29"/>
          <p:cNvCxnSpPr>
            <a:stCxn id="24" idx="2"/>
          </p:cNvCxnSpPr>
          <p:nvPr/>
        </p:nvCxnSpPr>
        <p:spPr>
          <a:xfrm rot="16200000" flipH="1">
            <a:off x="1316832" y="4136231"/>
            <a:ext cx="1447800" cy="33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H="1">
            <a:off x="3298032" y="4136231"/>
            <a:ext cx="1447800" cy="33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6200000" flipH="1">
            <a:off x="5431632" y="3983831"/>
            <a:ext cx="1143000" cy="33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60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 smtClean="0">
                <a:cs typeface="+mn-cs"/>
              </a:rPr>
              <a:t>Hemodynamic response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1581150"/>
            <a:ext cx="828675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29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4800" dirty="0" smtClean="0">
                <a:solidFill>
                  <a:schemeClr val="bg1"/>
                </a:solidFill>
                <a:cs typeface="+mn-cs"/>
              </a:rPr>
              <a:t>Experiment</a:t>
            </a:r>
          </a:p>
        </p:txBody>
      </p:sp>
      <p:pic>
        <p:nvPicPr>
          <p:cNvPr id="21507" name="Picture 13" descr="Subject_Scann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35941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4" descr="Subject_Scann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1295400"/>
            <a:ext cx="4148137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62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7604</TotalTime>
  <Words>84</Words>
  <Application>Microsoft Office PowerPoint</Application>
  <PresentationFormat>On-screen Show (4:3)</PresentationFormat>
  <Paragraphs>28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MRI Intro</vt:lpstr>
      <vt:lpstr>Magnetic resonance imaging (MRI)</vt:lpstr>
      <vt:lpstr>PowerPoint Presentation</vt:lpstr>
      <vt:lpstr>Anatomy - Separating tissues</vt:lpstr>
      <vt:lpstr>Neurovascular coupling</vt:lpstr>
      <vt:lpstr>Hemodynamics</vt:lpstr>
      <vt:lpstr>Hemodynamic changes</vt:lpstr>
      <vt:lpstr>Hemodynamic response</vt:lpstr>
      <vt:lpstr>Experiment</vt:lpstr>
      <vt:lpstr>scan/volume fMRI</vt:lpstr>
      <vt:lpstr>PowerPoint Presentation</vt:lpstr>
      <vt:lpstr>PowerPoint Presentation</vt:lpstr>
      <vt:lpstr>PowerPoint Presentation</vt:lpstr>
    </vt:vector>
  </TitlesOfParts>
  <Company>NYU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Cortical activity disruptions during sleep and language development in children with autism</dc:title>
  <dc:creator>Ilan</dc:creator>
  <cp:lastModifiedBy>Ilan</cp:lastModifiedBy>
  <cp:revision>144</cp:revision>
  <dcterms:created xsi:type="dcterms:W3CDTF">2010-01-20T13:29:07Z</dcterms:created>
  <dcterms:modified xsi:type="dcterms:W3CDTF">2016-06-16T06:54:44Z</dcterms:modified>
</cp:coreProperties>
</file>